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3"/>
  </p:notesMasterIdLst>
  <p:handoutMasterIdLst>
    <p:handoutMasterId r:id="rId14"/>
  </p:handoutMasterIdLst>
  <p:sldIdLst>
    <p:sldId id="256" r:id="rId2"/>
    <p:sldId id="417" r:id="rId3"/>
    <p:sldId id="420" r:id="rId4"/>
    <p:sldId id="422" r:id="rId5"/>
    <p:sldId id="431" r:id="rId6"/>
    <p:sldId id="432" r:id="rId7"/>
    <p:sldId id="433" r:id="rId8"/>
    <p:sldId id="434" r:id="rId9"/>
    <p:sldId id="435" r:id="rId10"/>
    <p:sldId id="436" r:id="rId11"/>
    <p:sldId id="34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CF"/>
    <a:srgbClr val="D93F00"/>
    <a:srgbClr val="007434"/>
    <a:srgbClr val="AFDBFF"/>
    <a:srgbClr val="ABFFD1"/>
    <a:srgbClr val="FFD5D5"/>
    <a:srgbClr val="E7F4FF"/>
    <a:srgbClr val="FFC9C9"/>
    <a:srgbClr val="FFFFFF"/>
    <a:srgbClr val="E4B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6" autoAdjust="0"/>
    <p:restoredTop sz="87750" autoAdjust="0"/>
  </p:normalViewPr>
  <p:slideViewPr>
    <p:cSldViewPr snapToGrid="0">
      <p:cViewPr varScale="1">
        <p:scale>
          <a:sx n="63" d="100"/>
          <a:sy n="63" d="100"/>
        </p:scale>
        <p:origin x="68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6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376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E4E57-1CF6-4440-8310-3CBE926400C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3DC02-E926-F143-BEA7-834664C01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2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time: 1 minute 35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3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time: 1 minute 35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71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time: 1 minute 35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95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time: 1 minute 35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0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time: 1 minute 35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time: 1 minute 35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5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time: 1 minute 35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1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time: 1 minute 35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57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time: 1 minute 35 seconds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9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6314" y="620111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5785" y="2505334"/>
            <a:ext cx="4114800" cy="476439"/>
          </a:xfrm>
        </p:spPr>
        <p:txBody>
          <a:bodyPr lIns="0" anchor="t">
            <a:normAutofit/>
          </a:bodyPr>
          <a:lstStyle>
            <a:lvl1pPr marL="0" indent="0" algn="ctr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" y="198582"/>
            <a:ext cx="3082197" cy="198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050818" y="198582"/>
            <a:ext cx="3047061" cy="198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6097879" y="198582"/>
            <a:ext cx="3047061" cy="198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9144939" y="198582"/>
            <a:ext cx="3047061" cy="198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2191999" cy="198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9487-7F0F-443E-BAE2-AAAA9C78822E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0B259-4610-42A0-B53D-F83AD4A39B65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374AA-9849-4062-A0F3-8FC4AD387E0C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6CF5-D86B-4A7E-BA31-209242FAFD7E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C28DF-5CED-4EAA-8777-C540AF0A9424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614" y="6335309"/>
            <a:ext cx="1181114" cy="250337"/>
          </a:xfrm>
        </p:spPr>
        <p:txBody>
          <a:bodyPr/>
          <a:lstStyle/>
          <a:p>
            <a:fld id="{82CB8562-FB08-49B5-AB03-786BD5D8B5D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495661"/>
            <a:ext cx="5440648" cy="575736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92947" y="6335309"/>
            <a:ext cx="1181114" cy="250337"/>
          </a:xfrm>
        </p:spPr>
        <p:txBody>
          <a:bodyPr/>
          <a:lstStyle/>
          <a:p>
            <a:fld id="{968718E0-0902-47B9-A7C8-4E5C47D5B859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479637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/>
          <a:p>
            <a:fld id="{BCDE1184-39B3-403D-94F8-2BB7045033A2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A8C4D9-C115-47C8-8FFD-CB8A011E8CD0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76206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4B9919-43F5-427C-B3B0-FCA1ED2C617A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all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ED24-16F2-4E8D-B568-C784B21A964B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F22C7D-C1E2-3043-B369-F9AA670BF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7" y="1207407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1C1DCF-160C-47BB-AC04-DF6AD5C65553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1A07C-8552-0542-9BF7-2A610063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5598000"/>
            <a:ext cx="45674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7DB0DE-C1CD-E146-97D4-DF8F85749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 b="18119"/>
          <a:stretch/>
        </p:blipFill>
        <p:spPr>
          <a:xfrm>
            <a:off x="0" y="405114"/>
            <a:ext cx="12192000" cy="6452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 OPTION 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9D78C-E328-4229-86C5-F96B11739547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827E-EAC5-3946-AC23-03E04566DD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8" y="1322335"/>
            <a:ext cx="6096144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842B6A-813C-FA45-B88D-CE413A77F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8692199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62D56D-D4A6-4DFA-9181-1F0472B4B829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DE7A353-B153-479C-B0BA-73DE8158EC27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9" name="Rectangle 18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F173A6-3ACA-4942-AF2C-D0B120EE6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" y="5598000"/>
            <a:ext cx="456749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80E4-4BDC-4E67-8875-0D7D505D84AA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5D4E20E-EA89-451B-BDAD-E95A96B4275E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90FC-F6E4-4CEE-874B-50F87A4DE96C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864933-A34D-514B-901B-F18D0E257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7" y="992541"/>
            <a:ext cx="10209902" cy="281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727927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947813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9C75F-DF6C-4681-8E00-41F136C70BFF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3556-20EA-4014-9FD6-0A6225EADDC1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9D130F1-240C-485B-B46F-2DFDFFD5DB9B}" type="datetime1">
              <a:rPr lang="en-US" smtClean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392D0-279A-459E-B32C-FDB58EDA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3610" y="6460836"/>
            <a:ext cx="4819503" cy="144220"/>
          </a:xfrm>
        </p:spPr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241BC-D352-4E37-A35F-02E1DA92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/>
          <a:p>
            <a:fld id="{93005692-73BE-493E-93AB-ECD6027A765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D55F0F6-0292-4916-B621-5B61D000F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213" y="433152"/>
            <a:ext cx="11347788" cy="859331"/>
          </a:xfrm>
        </p:spPr>
        <p:txBody>
          <a:bodyPr>
            <a:no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7CAD9-4EF3-49AB-A292-7B3B495FD531}"/>
              </a:ext>
            </a:extLst>
          </p:cNvPr>
          <p:cNvSpPr txBox="1"/>
          <p:nvPr/>
        </p:nvSpPr>
        <p:spPr>
          <a:xfrm>
            <a:off x="65087" y="634828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October 2023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49374" y="2198208"/>
            <a:ext cx="8028306" cy="3079558"/>
          </a:xfrm>
        </p:spPr>
        <p:txBody>
          <a:bodyPr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2800" b="1" dirty="0">
                <a:solidFill>
                  <a:schemeClr val="tx1"/>
                </a:solidFill>
              </a:rPr>
              <a:t>Name: Etinosa Ekomwenrenren</a:t>
            </a:r>
          </a:p>
          <a:p>
            <a:pPr algn="l">
              <a:spcAft>
                <a:spcPts val="0"/>
              </a:spcAft>
            </a:pPr>
            <a:endParaRPr lang="en-US" sz="2800" b="1" dirty="0">
              <a:solidFill>
                <a:schemeClr val="tx1"/>
              </a:solidFill>
            </a:endParaRPr>
          </a:p>
          <a:p>
            <a:pPr algn="l">
              <a:spcAft>
                <a:spcPts val="0"/>
              </a:spcAft>
            </a:pPr>
            <a:r>
              <a:rPr lang="en-US" sz="2800" b="1" dirty="0">
                <a:solidFill>
                  <a:schemeClr val="tx1"/>
                </a:solidFill>
              </a:rPr>
              <a:t>Course: Data Science Immersive</a:t>
            </a:r>
          </a:p>
          <a:p>
            <a:pPr algn="l">
              <a:spcAft>
                <a:spcPts val="0"/>
              </a:spcAft>
            </a:pPr>
            <a:endParaRPr lang="en-US" sz="2800" b="1" dirty="0">
              <a:solidFill>
                <a:schemeClr val="tx1"/>
              </a:solidFill>
            </a:endParaRPr>
          </a:p>
          <a:p>
            <a:pPr algn="l">
              <a:spcAft>
                <a:spcPts val="0"/>
              </a:spcAft>
            </a:pPr>
            <a:r>
              <a:rPr lang="en-US" sz="2800" b="1" dirty="0">
                <a:solidFill>
                  <a:schemeClr val="tx1"/>
                </a:solidFill>
              </a:rPr>
              <a:t>Topic: Tableau Project</a:t>
            </a:r>
            <a:br>
              <a:rPr lang="en-US" sz="2800" b="1" dirty="0">
                <a:solidFill>
                  <a:schemeClr val="tx1"/>
                </a:solidFill>
              </a:rPr>
            </a:br>
            <a:br>
              <a:rPr lang="en-US" sz="2800" b="1" dirty="0">
                <a:solidFill>
                  <a:schemeClr val="tx1"/>
                </a:solidFill>
              </a:rPr>
            </a:br>
            <a:endParaRPr lang="en-US" sz="2800" b="1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55CCED-1860-8903-B6FD-ED010E4214EE}"/>
              </a:ext>
            </a:extLst>
          </p:cNvPr>
          <p:cNvCxnSpPr>
            <a:cxnSpLocks/>
          </p:cNvCxnSpPr>
          <p:nvPr/>
        </p:nvCxnSpPr>
        <p:spPr>
          <a:xfrm flipV="1">
            <a:off x="10545673" y="2002938"/>
            <a:ext cx="0" cy="3274828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721708-CD99-4936-B64B-393C9F23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1" y="296328"/>
            <a:ext cx="11569729" cy="895927"/>
          </a:xfrm>
        </p:spPr>
        <p:txBody>
          <a:bodyPr>
            <a:normAutofit/>
          </a:bodyPr>
          <a:lstStyle/>
          <a:p>
            <a:r>
              <a:rPr lang="en-US" dirty="0"/>
              <a:t>Challenges and Future Directions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EB7D-B1F1-4411-BF9B-9244027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29C82-7C80-4B4C-BC18-4806F358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8000" y="3149857"/>
            <a:ext cx="3780890" cy="134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053CE-2981-C8D5-71A4-E0FDB8F7085B}"/>
              </a:ext>
            </a:extLst>
          </p:cNvPr>
          <p:cNvSpPr txBox="1"/>
          <p:nvPr/>
        </p:nvSpPr>
        <p:spPr>
          <a:xfrm>
            <a:off x="778042" y="1512817"/>
            <a:ext cx="74312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main </a:t>
            </a:r>
            <a:r>
              <a:rPr lang="en-US" dirty="0">
                <a:solidFill>
                  <a:srgbClr val="C00000"/>
                </a:solidFill>
              </a:rPr>
              <a:t>challenge</a:t>
            </a:r>
            <a:r>
              <a:rPr lang="en-US" dirty="0"/>
              <a:t> was in the provided files/datasets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dirty="0">
                <a:solidFill>
                  <a:srgbClr val="0073CF"/>
                </a:solidFill>
              </a:rPr>
              <a:t>weekly earnings </a:t>
            </a:r>
            <a:r>
              <a:rPr lang="en-US" dirty="0" err="1">
                <a:solidFill>
                  <a:srgbClr val="0073CF"/>
                </a:solidFill>
              </a:rPr>
              <a:t>json</a:t>
            </a:r>
            <a:r>
              <a:rPr lang="en-US" dirty="0">
                <a:solidFill>
                  <a:srgbClr val="0073CF"/>
                </a:solidFill>
              </a:rPr>
              <a:t> file </a:t>
            </a:r>
            <a:r>
              <a:rPr lang="en-US" dirty="0"/>
              <a:t>was </a:t>
            </a:r>
            <a:r>
              <a:rPr lang="en-US" dirty="0">
                <a:solidFill>
                  <a:srgbClr val="C00000"/>
                </a:solidFill>
              </a:rPr>
              <a:t>not usable</a:t>
            </a:r>
            <a:r>
              <a:rPr lang="en-US" dirty="0"/>
              <a:t>. I had to re-source it.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housing index dataset is essentially a copy of the CPI dataset. I had to segment it and proceed with the file as 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With more time, it would be interesting to </a:t>
            </a:r>
            <a:r>
              <a:rPr lang="en-US" dirty="0">
                <a:solidFill>
                  <a:srgbClr val="0073CF"/>
                </a:solidFill>
              </a:rPr>
              <a:t>enrich</a:t>
            </a:r>
            <a:r>
              <a:rPr lang="en-US" dirty="0"/>
              <a:t> the present dataset and get more </a:t>
            </a:r>
            <a:r>
              <a:rPr lang="en-US" dirty="0">
                <a:solidFill>
                  <a:srgbClr val="C00000"/>
                </a:solidFill>
              </a:rPr>
              <a:t>geographic granularity</a:t>
            </a:r>
            <a:r>
              <a:rPr lang="en-US" dirty="0"/>
              <a:t> into house prices across Canada.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43734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45E14-1D2B-49CB-B777-3A333B45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46640-496B-4A75-BE79-DBA5F90D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0C4EC-FF19-4214-8AB5-515F82C0DA72}"/>
              </a:ext>
            </a:extLst>
          </p:cNvPr>
          <p:cNvSpPr txBox="1"/>
          <p:nvPr/>
        </p:nvSpPr>
        <p:spPr>
          <a:xfrm>
            <a:off x="4920974" y="3136613"/>
            <a:ext cx="235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Thank 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1515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721708-CD99-4936-B64B-393C9F23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EB7D-B1F1-4411-BF9B-9244027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29C82-7C80-4B4C-BC18-4806F358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8000" y="3149857"/>
            <a:ext cx="3780890" cy="134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053CE-2981-C8D5-71A4-E0FDB8F7085B}"/>
              </a:ext>
            </a:extLst>
          </p:cNvPr>
          <p:cNvSpPr txBox="1"/>
          <p:nvPr/>
        </p:nvSpPr>
        <p:spPr>
          <a:xfrm>
            <a:off x="1257300" y="1657350"/>
            <a:ext cx="7019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Problem introduction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Exploratory data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Answering real estate questions with visualizations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Challenges and future directions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50867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721708-CD99-4936-B64B-393C9F23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EB7D-B1F1-4411-BF9B-9244027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Science Immersive Tableau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29C82-7C80-4B4C-BC18-4806F358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8000" y="3149857"/>
            <a:ext cx="3780890" cy="134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053CE-2981-C8D5-71A4-E0FDB8F7085B}"/>
              </a:ext>
            </a:extLst>
          </p:cNvPr>
          <p:cNvSpPr txBox="1"/>
          <p:nvPr/>
        </p:nvSpPr>
        <p:spPr>
          <a:xfrm>
            <a:off x="299988" y="1857195"/>
            <a:ext cx="5247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Option 1 </a:t>
            </a:r>
            <a:r>
              <a:rPr lang="en-US" dirty="0"/>
              <a:t>project type selected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Answer pre-supplied questions relating to </a:t>
            </a:r>
            <a:r>
              <a:rPr lang="en-US" dirty="0">
                <a:solidFill>
                  <a:srgbClr val="0073CF"/>
                </a:solidFill>
              </a:rPr>
              <a:t>real estate prices</a:t>
            </a:r>
            <a:r>
              <a:rPr lang="en-US" dirty="0"/>
              <a:t> and </a:t>
            </a:r>
            <a:r>
              <a:rPr lang="en-US" dirty="0">
                <a:solidFill>
                  <a:srgbClr val="0073CF"/>
                </a:solidFill>
              </a:rPr>
              <a:t>affordability</a:t>
            </a:r>
            <a:r>
              <a:rPr lang="en-US" dirty="0"/>
              <a:t> in Canada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Explore</a:t>
            </a:r>
            <a:r>
              <a:rPr lang="en-US" dirty="0"/>
              <a:t> dataset to deepen understanding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Create</a:t>
            </a:r>
            <a:r>
              <a:rPr lang="en-US" dirty="0"/>
              <a:t> visualizations in Tableau to answer provided questions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73C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D3E39C-F027-0A9F-6303-41CCD74E2FB2}"/>
              </a:ext>
            </a:extLst>
          </p:cNvPr>
          <p:cNvSpPr/>
          <p:nvPr/>
        </p:nvSpPr>
        <p:spPr>
          <a:xfrm>
            <a:off x="6421070" y="1330035"/>
            <a:ext cx="5408542" cy="42478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3B236-94CD-2656-81FD-D83D5E56A9E5}"/>
              </a:ext>
            </a:extLst>
          </p:cNvPr>
          <p:cNvSpPr txBox="1"/>
          <p:nvPr/>
        </p:nvSpPr>
        <p:spPr>
          <a:xfrm>
            <a:off x="7478445" y="1554074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Learning Objectives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89C29-52F4-C8AD-3E49-F73B14B6A8D0}"/>
              </a:ext>
            </a:extLst>
          </p:cNvPr>
          <p:cNvSpPr txBox="1"/>
          <p:nvPr/>
        </p:nvSpPr>
        <p:spPr>
          <a:xfrm>
            <a:off x="6501423" y="2355344"/>
            <a:ext cx="5247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Turning data into visual insights using Tableau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Communicating insights with the appropriate visualizations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434792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58371-601F-2F79-C2A9-02F893D7AB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65" t="11933"/>
          <a:stretch/>
        </p:blipFill>
        <p:spPr>
          <a:xfrm>
            <a:off x="5374641" y="1192255"/>
            <a:ext cx="6637031" cy="45278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A721708-CD99-4936-B64B-393C9F23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1" y="296328"/>
            <a:ext cx="11569729" cy="895927"/>
          </a:xfrm>
        </p:spPr>
        <p:txBody>
          <a:bodyPr/>
          <a:lstStyle/>
          <a:p>
            <a:r>
              <a:rPr lang="en-US" dirty="0"/>
              <a:t>Exploring Datasets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EB7D-B1F1-4411-BF9B-9244027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29C82-7C80-4B4C-BC18-4806F358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8000" y="3149857"/>
            <a:ext cx="3780890" cy="134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053CE-2981-C8D5-71A4-E0FDB8F7085B}"/>
              </a:ext>
            </a:extLst>
          </p:cNvPr>
          <p:cNvSpPr txBox="1"/>
          <p:nvPr/>
        </p:nvSpPr>
        <p:spPr>
          <a:xfrm>
            <a:off x="671393" y="1441697"/>
            <a:ext cx="41901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Provided </a:t>
            </a:r>
            <a:r>
              <a:rPr lang="en-US" dirty="0">
                <a:solidFill>
                  <a:srgbClr val="0073CF"/>
                </a:solidFill>
              </a:rPr>
              <a:t>datasets</a:t>
            </a:r>
            <a:r>
              <a:rPr lang="en-US" dirty="0"/>
              <a:t> include information about: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Residential</a:t>
            </a:r>
            <a:r>
              <a:rPr lang="en-US" dirty="0"/>
              <a:t> house prices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Office</a:t>
            </a:r>
            <a:r>
              <a:rPr lang="en-US" dirty="0"/>
              <a:t> building prices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Average weekly </a:t>
            </a:r>
            <a:r>
              <a:rPr lang="en-US" dirty="0">
                <a:solidFill>
                  <a:srgbClr val="C00000"/>
                </a:solidFill>
              </a:rPr>
              <a:t>earnings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Inflation</a:t>
            </a:r>
            <a:r>
              <a:rPr lang="en-US" dirty="0"/>
              <a:t> measured as a consumer price index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Housing </a:t>
            </a:r>
            <a:r>
              <a:rPr lang="en-US" dirty="0">
                <a:solidFill>
                  <a:srgbClr val="C00000"/>
                </a:solidFill>
              </a:rPr>
              <a:t>constructions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Interesting to note that the colder </a:t>
            </a:r>
            <a:r>
              <a:rPr lang="en-US" dirty="0">
                <a:solidFill>
                  <a:srgbClr val="0073CF"/>
                </a:solidFill>
              </a:rPr>
              <a:t>Northern provinces </a:t>
            </a:r>
            <a:r>
              <a:rPr lang="en-US" dirty="0"/>
              <a:t>have </a:t>
            </a:r>
            <a:r>
              <a:rPr lang="en-US" dirty="0">
                <a:solidFill>
                  <a:srgbClr val="0073CF"/>
                </a:solidFill>
              </a:rPr>
              <a:t>higher</a:t>
            </a:r>
            <a:r>
              <a:rPr lang="en-US" dirty="0"/>
              <a:t> average weekly earnings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7C1E1-A6B0-C349-CDA5-FB14C135C67F}"/>
              </a:ext>
            </a:extLst>
          </p:cNvPr>
          <p:cNvSpPr/>
          <p:nvPr/>
        </p:nvSpPr>
        <p:spPr>
          <a:xfrm>
            <a:off x="5374640" y="1056640"/>
            <a:ext cx="6718185" cy="52786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18414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D5525D-3C9C-1913-2EE7-DD1BFC04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720" y="1121134"/>
            <a:ext cx="6726290" cy="46903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A721708-CD99-4936-B64B-393C9F23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1" y="296328"/>
            <a:ext cx="11569729" cy="895927"/>
          </a:xfrm>
        </p:spPr>
        <p:txBody>
          <a:bodyPr/>
          <a:lstStyle/>
          <a:p>
            <a:r>
              <a:rPr lang="en-US" dirty="0"/>
              <a:t>Should You Wait to Buy a House?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EB7D-B1F1-4411-BF9B-9244027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29C82-7C80-4B4C-BC18-4806F358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8000" y="3149857"/>
            <a:ext cx="3780890" cy="134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053CE-2981-C8D5-71A4-E0FDB8F7085B}"/>
              </a:ext>
            </a:extLst>
          </p:cNvPr>
          <p:cNvSpPr txBox="1"/>
          <p:nvPr/>
        </p:nvSpPr>
        <p:spPr>
          <a:xfrm>
            <a:off x="671393" y="1441697"/>
            <a:ext cx="41901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Trend</a:t>
            </a:r>
            <a:r>
              <a:rPr lang="en-US" dirty="0"/>
              <a:t> information are better capture with </a:t>
            </a:r>
            <a:r>
              <a:rPr lang="en-US" dirty="0">
                <a:solidFill>
                  <a:srgbClr val="0073CF"/>
                </a:solidFill>
              </a:rPr>
              <a:t>line charts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2005 is used a base year and data recalculated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Residentia</a:t>
            </a:r>
            <a:r>
              <a:rPr lang="en-US" dirty="0"/>
              <a:t>l house prices have been </a:t>
            </a:r>
            <a:r>
              <a:rPr lang="en-US" dirty="0">
                <a:solidFill>
                  <a:srgbClr val="C00000"/>
                </a:solidFill>
              </a:rPr>
              <a:t>accelerating</a:t>
            </a:r>
            <a:r>
              <a:rPr lang="en-US" dirty="0"/>
              <a:t> faster in comparison to the overall index and to office prices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7C1E1-A6B0-C349-CDA5-FB14C135C67F}"/>
              </a:ext>
            </a:extLst>
          </p:cNvPr>
          <p:cNvSpPr/>
          <p:nvPr/>
        </p:nvSpPr>
        <p:spPr>
          <a:xfrm>
            <a:off x="5252720" y="1046480"/>
            <a:ext cx="6840105" cy="5130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29772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0B04D-6AD3-8917-EEDA-E410ED2DF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298" y="1137569"/>
            <a:ext cx="7318712" cy="509439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A721708-CD99-4936-B64B-393C9F23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1" y="296328"/>
            <a:ext cx="11569729" cy="895927"/>
          </a:xfrm>
        </p:spPr>
        <p:txBody>
          <a:bodyPr>
            <a:normAutofit/>
          </a:bodyPr>
          <a:lstStyle/>
          <a:p>
            <a:r>
              <a:rPr lang="en-US" dirty="0"/>
              <a:t>Are House Prices in Calgary More Expensive than Bancroft?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EB7D-B1F1-4411-BF9B-9244027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29C82-7C80-4B4C-BC18-4806F358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8000" y="3149857"/>
            <a:ext cx="3780890" cy="134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053CE-2981-C8D5-71A4-E0FDB8F7085B}"/>
              </a:ext>
            </a:extLst>
          </p:cNvPr>
          <p:cNvSpPr txBox="1"/>
          <p:nvPr/>
        </p:nvSpPr>
        <p:spPr>
          <a:xfrm>
            <a:off x="259882" y="1441697"/>
            <a:ext cx="41901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Heatmaps</a:t>
            </a:r>
            <a:r>
              <a:rPr lang="en-US" dirty="0"/>
              <a:t> are good for showing variation across multiple dimensions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two dimensions here are </a:t>
            </a:r>
            <a:r>
              <a:rPr lang="en-US" dirty="0">
                <a:solidFill>
                  <a:srgbClr val="0073CF"/>
                </a:solidFill>
              </a:rPr>
              <a:t>year</a:t>
            </a:r>
            <a:r>
              <a:rPr lang="en-US" dirty="0"/>
              <a:t> and </a:t>
            </a:r>
            <a:r>
              <a:rPr lang="en-US" dirty="0">
                <a:solidFill>
                  <a:srgbClr val="0073CF"/>
                </a:solidFill>
              </a:rPr>
              <a:t>city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House prices in </a:t>
            </a:r>
            <a:r>
              <a:rPr lang="en-US" dirty="0">
                <a:solidFill>
                  <a:srgbClr val="C00000"/>
                </a:solidFill>
              </a:rPr>
              <a:t>Calgary</a:t>
            </a:r>
            <a:r>
              <a:rPr lang="en-US" dirty="0"/>
              <a:t> have been consistently more expensive than in Bancroft.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7C1E1-A6B0-C349-CDA5-FB14C135C67F}"/>
              </a:ext>
            </a:extLst>
          </p:cNvPr>
          <p:cNvSpPr/>
          <p:nvPr/>
        </p:nvSpPr>
        <p:spPr>
          <a:xfrm>
            <a:off x="4706298" y="1034226"/>
            <a:ext cx="7386527" cy="51977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00040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721708-CD99-4936-B64B-393C9F23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1" y="296328"/>
            <a:ext cx="11569729" cy="895927"/>
          </a:xfrm>
        </p:spPr>
        <p:txBody>
          <a:bodyPr>
            <a:normAutofit fontScale="90000"/>
          </a:bodyPr>
          <a:lstStyle/>
          <a:p>
            <a:r>
              <a:rPr lang="en-US" dirty="0"/>
              <a:t>Are House Price Differences between the Cities Increasing?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EB7D-B1F1-4411-BF9B-9244027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29C82-7C80-4B4C-BC18-4806F358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8000" y="3149857"/>
            <a:ext cx="3780890" cy="134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053CE-2981-C8D5-71A4-E0FDB8F7085B}"/>
              </a:ext>
            </a:extLst>
          </p:cNvPr>
          <p:cNvSpPr txBox="1"/>
          <p:nvPr/>
        </p:nvSpPr>
        <p:spPr>
          <a:xfrm>
            <a:off x="259882" y="1441697"/>
            <a:ext cx="4190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Diverging bar charts</a:t>
            </a:r>
            <a:r>
              <a:rPr lang="en-US" dirty="0"/>
              <a:t> are good for showing differences across categories and an average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Recently, the price differences between the cities have been </a:t>
            </a:r>
            <a:r>
              <a:rPr lang="en-US" dirty="0">
                <a:solidFill>
                  <a:srgbClr val="C00000"/>
                </a:solidFill>
              </a:rPr>
              <a:t>decreasing</a:t>
            </a:r>
            <a:r>
              <a:rPr lang="en-US" dirty="0"/>
              <a:t> as prices in </a:t>
            </a:r>
            <a:r>
              <a:rPr lang="en-US" dirty="0">
                <a:solidFill>
                  <a:srgbClr val="0073CF"/>
                </a:solidFill>
              </a:rPr>
              <a:t>Bancroft</a:t>
            </a:r>
            <a:r>
              <a:rPr lang="en-US" dirty="0"/>
              <a:t> and </a:t>
            </a:r>
            <a:r>
              <a:rPr lang="en-US" dirty="0">
                <a:solidFill>
                  <a:srgbClr val="0073CF"/>
                </a:solidFill>
              </a:rPr>
              <a:t>Brantford</a:t>
            </a:r>
            <a:r>
              <a:rPr lang="en-US" dirty="0"/>
              <a:t> catch up to the average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7C1E1-A6B0-C349-CDA5-FB14C135C67F}"/>
              </a:ext>
            </a:extLst>
          </p:cNvPr>
          <p:cNvSpPr/>
          <p:nvPr/>
        </p:nvSpPr>
        <p:spPr>
          <a:xfrm>
            <a:off x="4706298" y="1034226"/>
            <a:ext cx="7386527" cy="51977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0BFDF-932C-CD01-EC92-97E404F9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378" y="1151872"/>
            <a:ext cx="7112366" cy="49405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8079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B046D-E3EE-DB25-A2DD-8FB2BB258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298" y="1077856"/>
            <a:ext cx="7357781" cy="511048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A721708-CD99-4936-B64B-393C9F23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1" y="296328"/>
            <a:ext cx="11569729" cy="895927"/>
          </a:xfrm>
        </p:spPr>
        <p:txBody>
          <a:bodyPr>
            <a:normAutofit/>
          </a:bodyPr>
          <a:lstStyle/>
          <a:p>
            <a:r>
              <a:rPr lang="en-US" dirty="0"/>
              <a:t>Are Houses More Affordable Than in the Past?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EB7D-B1F1-4411-BF9B-9244027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29C82-7C80-4B4C-BC18-4806F358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8000" y="3149857"/>
            <a:ext cx="3780890" cy="134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053CE-2981-C8D5-71A4-E0FDB8F7085B}"/>
              </a:ext>
            </a:extLst>
          </p:cNvPr>
          <p:cNvSpPr txBox="1"/>
          <p:nvPr/>
        </p:nvSpPr>
        <p:spPr>
          <a:xfrm>
            <a:off x="259882" y="1441697"/>
            <a:ext cx="4190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Trends </a:t>
            </a:r>
            <a:r>
              <a:rPr lang="en-US" dirty="0"/>
              <a:t>are better captured with line charts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House prices </a:t>
            </a:r>
            <a:r>
              <a:rPr lang="en-US" dirty="0"/>
              <a:t>have grown </a:t>
            </a:r>
            <a:r>
              <a:rPr lang="en-US" dirty="0">
                <a:solidFill>
                  <a:srgbClr val="0073CF"/>
                </a:solidFill>
              </a:rPr>
              <a:t>faster</a:t>
            </a:r>
            <a:r>
              <a:rPr lang="en-US" dirty="0"/>
              <a:t> than the rate of increase in </a:t>
            </a:r>
            <a:r>
              <a:rPr lang="en-US" dirty="0">
                <a:solidFill>
                  <a:srgbClr val="C00000"/>
                </a:solidFill>
              </a:rPr>
              <a:t>salaries/wages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House prices are increasingly becoming more </a:t>
            </a:r>
            <a:r>
              <a:rPr lang="en-US" dirty="0">
                <a:solidFill>
                  <a:srgbClr val="0073CF"/>
                </a:solidFill>
              </a:rPr>
              <a:t>unaffordable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7C1E1-A6B0-C349-CDA5-FB14C135C67F}"/>
              </a:ext>
            </a:extLst>
          </p:cNvPr>
          <p:cNvSpPr/>
          <p:nvPr/>
        </p:nvSpPr>
        <p:spPr>
          <a:xfrm>
            <a:off x="4706298" y="1034226"/>
            <a:ext cx="7386527" cy="51977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2859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721708-CD99-4936-B64B-393C9F23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1" y="296328"/>
            <a:ext cx="11569729" cy="895927"/>
          </a:xfrm>
        </p:spPr>
        <p:txBody>
          <a:bodyPr>
            <a:normAutofit/>
          </a:bodyPr>
          <a:lstStyle/>
          <a:p>
            <a:r>
              <a:rPr lang="en-US" dirty="0"/>
              <a:t>Do People Stop Building Houses When the Economy is Bad?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EB7D-B1F1-4411-BF9B-9244027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Immersive Tableau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29C82-7C80-4B4C-BC18-4806F358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05692-73BE-493E-93AB-ECD6027A765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8000" y="3149857"/>
            <a:ext cx="3780890" cy="134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053CE-2981-C8D5-71A4-E0FDB8F7085B}"/>
              </a:ext>
            </a:extLst>
          </p:cNvPr>
          <p:cNvSpPr txBox="1"/>
          <p:nvPr/>
        </p:nvSpPr>
        <p:spPr>
          <a:xfrm>
            <a:off x="259882" y="1441697"/>
            <a:ext cx="41901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Annotations </a:t>
            </a:r>
            <a:r>
              <a:rPr lang="en-US" dirty="0"/>
              <a:t>using reference bands/lines are good for highlighting </a:t>
            </a:r>
            <a:r>
              <a:rPr lang="en-US" dirty="0">
                <a:solidFill>
                  <a:srgbClr val="0073CF"/>
                </a:solidFill>
              </a:rPr>
              <a:t>notable events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Recessions</a:t>
            </a:r>
            <a:r>
              <a:rPr lang="en-US" dirty="0"/>
              <a:t> that affect the broader economy lead to </a:t>
            </a:r>
            <a:r>
              <a:rPr lang="en-US" dirty="0">
                <a:solidFill>
                  <a:srgbClr val="0073CF"/>
                </a:solidFill>
              </a:rPr>
              <a:t>reduction in housing starts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73C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Events </a:t>
            </a:r>
            <a:r>
              <a:rPr lang="en-US" dirty="0">
                <a:solidFill>
                  <a:srgbClr val="C00000"/>
                </a:solidFill>
              </a:rPr>
              <a:t>isolated</a:t>
            </a:r>
            <a:r>
              <a:rPr lang="en-US" dirty="0"/>
              <a:t> to sectors – like the Dot Com Bubble – are </a:t>
            </a:r>
            <a:r>
              <a:rPr lang="en-US" dirty="0">
                <a:solidFill>
                  <a:srgbClr val="0073CF"/>
                </a:solidFill>
              </a:rPr>
              <a:t>less impactful on housing starts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7C1E1-A6B0-C349-CDA5-FB14C135C67F}"/>
              </a:ext>
            </a:extLst>
          </p:cNvPr>
          <p:cNvSpPr/>
          <p:nvPr/>
        </p:nvSpPr>
        <p:spPr>
          <a:xfrm>
            <a:off x="4706298" y="1034226"/>
            <a:ext cx="7386527" cy="51977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EBD01A-661A-D0C2-2F8E-5D2102E92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62" y="1115506"/>
            <a:ext cx="7125066" cy="4978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197736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6.5|3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6.5|3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6.5|3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6.5|3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6.5|3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6.5|3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6.5|34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6.5|3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6.5|34.1"/>
</p:tagLst>
</file>

<file path=ppt/theme/theme1.xml><?xml version="1.0" encoding="utf-8"?>
<a:theme xmlns:a="http://schemas.openxmlformats.org/drawingml/2006/main" name="UofWaterloo_WhiteBkgrd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46357</TotalTime>
  <Words>556</Words>
  <Application>Microsoft Office PowerPoint</Application>
  <PresentationFormat>Widescreen</PresentationFormat>
  <Paragraphs>115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Courier New</vt:lpstr>
      <vt:lpstr>Georgia</vt:lpstr>
      <vt:lpstr>Impact</vt:lpstr>
      <vt:lpstr>Verdana</vt:lpstr>
      <vt:lpstr>Wingdings</vt:lpstr>
      <vt:lpstr>UofWaterloo_WhiteBkgrd</vt:lpstr>
      <vt:lpstr>Introduction</vt:lpstr>
      <vt:lpstr>Outline</vt:lpstr>
      <vt:lpstr>Problem Introduction</vt:lpstr>
      <vt:lpstr>Exploring Datasets</vt:lpstr>
      <vt:lpstr>Should You Wait to Buy a House?</vt:lpstr>
      <vt:lpstr>Are House Prices in Calgary More Expensive than Bancroft?</vt:lpstr>
      <vt:lpstr>Are House Price Differences between the Cities Increasing?</vt:lpstr>
      <vt:lpstr>Are Houses More Affordable Than in the Past?</vt:lpstr>
      <vt:lpstr>Do People Stop Building Houses When the Economy is Bad?</vt:lpstr>
      <vt:lpstr>Challenges and Future Directions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IREP Slides</dc:title>
  <dc:creator>Etinosa Ekomwenrenren</dc:creator>
  <cp:lastModifiedBy>Etinosa Ekomwenrenren</cp:lastModifiedBy>
  <cp:revision>139</cp:revision>
  <dcterms:created xsi:type="dcterms:W3CDTF">2020-04-02T22:06:56Z</dcterms:created>
  <dcterms:modified xsi:type="dcterms:W3CDTF">2023-10-30T21:44:50Z</dcterms:modified>
</cp:coreProperties>
</file>